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Semi-Bold" charset="1" panose="000007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Comic Sans" charset="1" panose="030007020303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9742" y="-3407469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0" y="0"/>
                </a:lnTo>
                <a:lnTo>
                  <a:pt x="7180060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5991" y="5570421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4" y="0"/>
                </a:lnTo>
                <a:lnTo>
                  <a:pt x="11631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1180" y="7253846"/>
            <a:ext cx="5345042" cy="5825659"/>
          </a:xfrm>
          <a:custGeom>
            <a:avLst/>
            <a:gdLst/>
            <a:ahLst/>
            <a:cxnLst/>
            <a:rect r="r" b="b" t="t" l="l"/>
            <a:pathLst>
              <a:path h="5825659" w="5345042">
                <a:moveTo>
                  <a:pt x="0" y="0"/>
                </a:moveTo>
                <a:lnTo>
                  <a:pt x="5345042" y="0"/>
                </a:lnTo>
                <a:lnTo>
                  <a:pt x="5345042" y="5825659"/>
                </a:lnTo>
                <a:lnTo>
                  <a:pt x="0" y="5825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11679" y="2625125"/>
            <a:ext cx="5520842" cy="6933554"/>
          </a:xfrm>
          <a:custGeom>
            <a:avLst/>
            <a:gdLst/>
            <a:ahLst/>
            <a:cxnLst/>
            <a:rect r="r" b="b" t="t" l="l"/>
            <a:pathLst>
              <a:path h="6933554" w="5520842">
                <a:moveTo>
                  <a:pt x="0" y="0"/>
                </a:moveTo>
                <a:lnTo>
                  <a:pt x="5520842" y="0"/>
                </a:lnTo>
                <a:lnTo>
                  <a:pt x="5520842" y="6933554"/>
                </a:lnTo>
                <a:lnTo>
                  <a:pt x="0" y="6933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9462" y="6734657"/>
            <a:ext cx="2449838" cy="2824021"/>
          </a:xfrm>
          <a:custGeom>
            <a:avLst/>
            <a:gdLst/>
            <a:ahLst/>
            <a:cxnLst/>
            <a:rect r="r" b="b" t="t" l="l"/>
            <a:pathLst>
              <a:path h="2824021" w="2449838">
                <a:moveTo>
                  <a:pt x="0" y="0"/>
                </a:moveTo>
                <a:lnTo>
                  <a:pt x="2449838" y="0"/>
                </a:lnTo>
                <a:lnTo>
                  <a:pt x="2449838" y="2824022"/>
                </a:lnTo>
                <a:lnTo>
                  <a:pt x="0" y="2824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32810" y="1027996"/>
            <a:ext cx="1603141" cy="1597129"/>
          </a:xfrm>
          <a:custGeom>
            <a:avLst/>
            <a:gdLst/>
            <a:ahLst/>
            <a:cxnLst/>
            <a:rect r="r" b="b" t="t" l="l"/>
            <a:pathLst>
              <a:path h="1597129" w="1603141">
                <a:moveTo>
                  <a:pt x="0" y="0"/>
                </a:moveTo>
                <a:lnTo>
                  <a:pt x="1603141" y="0"/>
                </a:lnTo>
                <a:lnTo>
                  <a:pt x="1603141" y="1597129"/>
                </a:lnTo>
                <a:lnTo>
                  <a:pt x="0" y="159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79486">
            <a:off x="10999448" y="2516666"/>
            <a:ext cx="1295547" cy="1756673"/>
          </a:xfrm>
          <a:custGeom>
            <a:avLst/>
            <a:gdLst/>
            <a:ahLst/>
            <a:cxnLst/>
            <a:rect r="r" b="b" t="t" l="l"/>
            <a:pathLst>
              <a:path h="1756673" w="1295547">
                <a:moveTo>
                  <a:pt x="0" y="0"/>
                </a:moveTo>
                <a:lnTo>
                  <a:pt x="1295546" y="0"/>
                </a:lnTo>
                <a:lnTo>
                  <a:pt x="1295546" y="1756674"/>
                </a:lnTo>
                <a:lnTo>
                  <a:pt x="0" y="17566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222" y="728321"/>
            <a:ext cx="1603520" cy="1779217"/>
          </a:xfrm>
          <a:custGeom>
            <a:avLst/>
            <a:gdLst/>
            <a:ahLst/>
            <a:cxnLst/>
            <a:rect r="r" b="b" t="t" l="l"/>
            <a:pathLst>
              <a:path h="1779217" w="1603520">
                <a:moveTo>
                  <a:pt x="0" y="0"/>
                </a:moveTo>
                <a:lnTo>
                  <a:pt x="1603520" y="0"/>
                </a:lnTo>
                <a:lnTo>
                  <a:pt x="1603520" y="1779218"/>
                </a:lnTo>
                <a:lnTo>
                  <a:pt x="0" y="1779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0216" y="1235962"/>
            <a:ext cx="12489282" cy="367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3"/>
              </a:lnSpc>
            </a:pPr>
            <a:r>
              <a:rPr lang="en-US" sz="7860" b="true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PERSONAL  FINANCE</a:t>
            </a:r>
          </a:p>
          <a:p>
            <a:pPr algn="l">
              <a:lnSpc>
                <a:spcPts val="9591"/>
              </a:lnSpc>
            </a:pPr>
            <a:r>
              <a:rPr lang="en-US" sz="8060" b="true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MANAGEMENT </a:t>
            </a:r>
          </a:p>
          <a:p>
            <a:pPr algn="l">
              <a:lnSpc>
                <a:spcPts val="9591"/>
              </a:lnSpc>
            </a:pPr>
            <a:r>
              <a:rPr lang="en-US" sz="8060" b="true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216" y="6586068"/>
            <a:ext cx="4435464" cy="3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999" b="true">
                <a:solidFill>
                  <a:srgbClr val="1D74B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0216" y="5403988"/>
            <a:ext cx="4771613" cy="40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MENTOR: </a:t>
            </a:r>
            <a:r>
              <a:rPr lang="en-US" sz="3199">
                <a:solidFill>
                  <a:srgbClr val="1D74B4"/>
                </a:solidFill>
                <a:latin typeface="Open Sauce"/>
                <a:ea typeface="Open Sauce"/>
                <a:cs typeface="Open Sauce"/>
                <a:sym typeface="Open Sauce"/>
              </a:rPr>
              <a:t>ABINAYA 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7328" y="7110971"/>
            <a:ext cx="5462302" cy="227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25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KOGULA NANDHITHA K</a:t>
            </a:r>
          </a:p>
          <a:p>
            <a:pPr algn="l">
              <a:lnSpc>
                <a:spcPts val="4622"/>
              </a:lnSpc>
            </a:pPr>
            <a:r>
              <a:rPr lang="en-US" sz="25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SHRUTI P. SALVE</a:t>
            </a:r>
          </a:p>
          <a:p>
            <a:pPr algn="l">
              <a:lnSpc>
                <a:spcPts val="4622"/>
              </a:lnSpc>
            </a:pPr>
            <a:r>
              <a:rPr lang="en-US" sz="25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SAKTHIRAJ S</a:t>
            </a:r>
          </a:p>
          <a:p>
            <a:pPr algn="l">
              <a:lnSpc>
                <a:spcPts val="4622"/>
              </a:lnSpc>
            </a:pPr>
            <a:r>
              <a:rPr lang="en-US" sz="25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HARSHA VARDHAN 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9926" y="2537788"/>
            <a:ext cx="6223447" cy="6783049"/>
          </a:xfrm>
          <a:custGeom>
            <a:avLst/>
            <a:gdLst/>
            <a:ahLst/>
            <a:cxnLst/>
            <a:rect r="r" b="b" t="t" l="l"/>
            <a:pathLst>
              <a:path h="6783049" w="6223447">
                <a:moveTo>
                  <a:pt x="0" y="0"/>
                </a:moveTo>
                <a:lnTo>
                  <a:pt x="6223448" y="0"/>
                </a:lnTo>
                <a:lnTo>
                  <a:pt x="6223448" y="6783049"/>
                </a:lnTo>
                <a:lnTo>
                  <a:pt x="0" y="6783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7832" y="3665934"/>
            <a:ext cx="4967636" cy="4526758"/>
          </a:xfrm>
          <a:custGeom>
            <a:avLst/>
            <a:gdLst/>
            <a:ahLst/>
            <a:cxnLst/>
            <a:rect r="r" b="b" t="t" l="l"/>
            <a:pathLst>
              <a:path h="4526758" w="4967636">
                <a:moveTo>
                  <a:pt x="0" y="0"/>
                </a:moveTo>
                <a:lnTo>
                  <a:pt x="4967636" y="0"/>
                </a:lnTo>
                <a:lnTo>
                  <a:pt x="4967636" y="4526758"/>
                </a:lnTo>
                <a:lnTo>
                  <a:pt x="0" y="4526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6350" y="853132"/>
            <a:ext cx="8115300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37359"/>
            <a:ext cx="7294208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today’s fast-paced world, managing personal finances effectively is crucial for achieving financial stability and meeting long-term goals.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22834"/>
            <a:ext cx="7294208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This project aims to simplify the process of managing accounts, tracking bills, and maintaining a healthy financial outlook.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873561" y="-2036560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1" y="0"/>
                </a:lnTo>
                <a:lnTo>
                  <a:pt x="7180061" y="7180060"/>
                </a:lnTo>
                <a:lnTo>
                  <a:pt x="0" y="718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6153" y="-792091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0" y="0"/>
                </a:lnTo>
                <a:lnTo>
                  <a:pt x="7180060" y="7180060"/>
                </a:lnTo>
                <a:lnTo>
                  <a:pt x="0" y="718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35587" y="5570421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3" y="0"/>
                </a:lnTo>
                <a:lnTo>
                  <a:pt x="116319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3907" y="1487267"/>
            <a:ext cx="11700391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4321" y="3535977"/>
            <a:ext cx="14569064" cy="552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3"/>
              </a:lnSpc>
            </a:pPr>
            <a:r>
              <a:rPr lang="en-US" sz="350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Maintaining financial discipline can be difficult for both individuals and households because of: </a:t>
            </a:r>
          </a:p>
          <a:p>
            <a:pPr algn="just" marL="757116" indent="-378558" lvl="1">
              <a:lnSpc>
                <a:spcPts val="725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Lack of a centralized platform to track income and expenses,</a:t>
            </a:r>
          </a:p>
          <a:p>
            <a:pPr algn="just" marL="757116" indent="-378558" lvl="1">
              <a:lnSpc>
                <a:spcPts val="725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Difficulty in identifying unnecessary spending habits.</a:t>
            </a:r>
          </a:p>
          <a:p>
            <a:pPr algn="just" marL="757116" indent="-378558" lvl="1">
              <a:lnSpc>
                <a:spcPts val="725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Limited tools for forecasting future expenses and savings.</a:t>
            </a:r>
          </a:p>
          <a:p>
            <a:pPr algn="just" marL="757116" indent="-378558" lvl="1">
              <a:lnSpc>
                <a:spcPts val="725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Challenges in managing multiple accounts and budgets effectively.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46123" y="0"/>
            <a:ext cx="2887010" cy="3203340"/>
          </a:xfrm>
          <a:custGeom>
            <a:avLst/>
            <a:gdLst/>
            <a:ahLst/>
            <a:cxnLst/>
            <a:rect r="r" b="b" t="t" l="l"/>
            <a:pathLst>
              <a:path h="3203340" w="2887010">
                <a:moveTo>
                  <a:pt x="0" y="0"/>
                </a:moveTo>
                <a:lnTo>
                  <a:pt x="2887010" y="0"/>
                </a:lnTo>
                <a:lnTo>
                  <a:pt x="2887010" y="3203340"/>
                </a:lnTo>
                <a:lnTo>
                  <a:pt x="0" y="3203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837" y="-3407469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1" y="0"/>
                </a:lnTo>
                <a:lnTo>
                  <a:pt x="7180061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35587" y="5570421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3" y="0"/>
                </a:lnTo>
                <a:lnTo>
                  <a:pt x="116319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40895" y="7047236"/>
            <a:ext cx="2957487" cy="3590272"/>
          </a:xfrm>
          <a:custGeom>
            <a:avLst/>
            <a:gdLst/>
            <a:ahLst/>
            <a:cxnLst/>
            <a:rect r="r" b="b" t="t" l="l"/>
            <a:pathLst>
              <a:path h="3590272" w="2957487">
                <a:moveTo>
                  <a:pt x="0" y="0"/>
                </a:moveTo>
                <a:lnTo>
                  <a:pt x="2957487" y="0"/>
                </a:lnTo>
                <a:lnTo>
                  <a:pt x="2957487" y="3590272"/>
                </a:lnTo>
                <a:lnTo>
                  <a:pt x="0" y="3590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9486">
            <a:off x="876790" y="564453"/>
            <a:ext cx="1734284" cy="2351571"/>
          </a:xfrm>
          <a:custGeom>
            <a:avLst/>
            <a:gdLst/>
            <a:ahLst/>
            <a:cxnLst/>
            <a:rect r="r" b="b" t="t" l="l"/>
            <a:pathLst>
              <a:path h="2351571" w="1734284">
                <a:moveTo>
                  <a:pt x="0" y="0"/>
                </a:moveTo>
                <a:lnTo>
                  <a:pt x="1734284" y="0"/>
                </a:lnTo>
                <a:lnTo>
                  <a:pt x="1734284" y="2351571"/>
                </a:lnTo>
                <a:lnTo>
                  <a:pt x="0" y="2351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830" y="1032367"/>
            <a:ext cx="8115300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0384" y="2354695"/>
            <a:ext cx="12660510" cy="725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4"/>
              </a:lnSpc>
            </a:pPr>
            <a:r>
              <a:rPr lang="en-US" sz="31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Personal Finance Management system offers a unified platform for tracking expenses, which allows users to record and classify their daily spending.</a:t>
            </a:r>
          </a:p>
          <a:p>
            <a:pPr algn="just">
              <a:lnSpc>
                <a:spcPts val="4074"/>
              </a:lnSpc>
            </a:pPr>
          </a:p>
          <a:p>
            <a:pPr algn="just" marL="681899" indent="-340949" lvl="1">
              <a:lnSpc>
                <a:spcPts val="4074"/>
              </a:lnSpc>
              <a:buFont typeface="Arial"/>
              <a:buChar char="•"/>
            </a:pPr>
            <a:r>
              <a:rPr lang="en-US" b="true" sz="3158">
                <a:solidFill>
                  <a:srgbClr val="1D74B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Accounts</a:t>
            </a:r>
            <a:r>
              <a:rPr lang="en-US" sz="3158">
                <a:solidFill>
                  <a:srgbClr val="1D74B4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1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 bills are added, keep track of deductions and add accounts with initial amounts.</a:t>
            </a:r>
          </a:p>
          <a:p>
            <a:pPr algn="just">
              <a:lnSpc>
                <a:spcPts val="3095"/>
              </a:lnSpc>
            </a:pPr>
          </a:p>
          <a:p>
            <a:pPr algn="just" marL="681899" indent="-340949" lvl="1">
              <a:lnSpc>
                <a:spcPts val="4074"/>
              </a:lnSpc>
              <a:buFont typeface="Arial"/>
              <a:buChar char="•"/>
            </a:pPr>
            <a:r>
              <a:rPr lang="en-US" b="true" sz="3158">
                <a:solidFill>
                  <a:srgbClr val="1D74B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Establish Budgets:</a:t>
            </a:r>
            <a:r>
              <a:rPr lang="en-US" sz="3158">
                <a:solidFill>
                  <a:srgbClr val="1D74B4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1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Establish monthly or annual budgets and track your progress.</a:t>
            </a:r>
          </a:p>
          <a:p>
            <a:pPr algn="just">
              <a:lnSpc>
                <a:spcPts val="3158"/>
              </a:lnSpc>
            </a:pPr>
          </a:p>
          <a:p>
            <a:pPr algn="just" marL="681899" indent="-340949" lvl="1">
              <a:lnSpc>
                <a:spcPts val="4074"/>
              </a:lnSpc>
              <a:buFont typeface="Arial"/>
              <a:buChar char="•"/>
            </a:pPr>
            <a:r>
              <a:rPr lang="en-US" b="true" sz="3158">
                <a:solidFill>
                  <a:srgbClr val="1D74B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Reports: </a:t>
            </a:r>
            <a:r>
              <a:rPr lang="en-US" sz="31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 clear charts and graphs to illustrate income, spending trends, and savings.</a:t>
            </a:r>
          </a:p>
          <a:p>
            <a:pPr algn="just">
              <a:lnSpc>
                <a:spcPts val="2368"/>
              </a:lnSpc>
            </a:pPr>
          </a:p>
          <a:p>
            <a:pPr algn="just" marL="681899" indent="-340949" lvl="1">
              <a:lnSpc>
                <a:spcPts val="4074"/>
              </a:lnSpc>
              <a:buFont typeface="Arial"/>
              <a:buChar char="•"/>
            </a:pPr>
            <a:r>
              <a:rPr lang="en-US" b="true" sz="3158">
                <a:solidFill>
                  <a:srgbClr val="1D74B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Notifications</a:t>
            </a:r>
            <a:r>
              <a:rPr lang="en-US" sz="31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Reminders about savings goals and impending bill payments.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97570" y="-4161135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0" y="0"/>
                </a:lnTo>
                <a:lnTo>
                  <a:pt x="7180060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019" y="3801206"/>
            <a:ext cx="5062959" cy="1892025"/>
            <a:chOff x="0" y="0"/>
            <a:chExt cx="1176301" cy="4395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6019" y="6839361"/>
            <a:ext cx="5062959" cy="1892025"/>
            <a:chOff x="0" y="0"/>
            <a:chExt cx="1176301" cy="4395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12520" y="3801206"/>
            <a:ext cx="5062959" cy="1892025"/>
            <a:chOff x="0" y="0"/>
            <a:chExt cx="1176301" cy="4395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12520" y="6839361"/>
            <a:ext cx="5062959" cy="1892025"/>
            <a:chOff x="0" y="0"/>
            <a:chExt cx="1176301" cy="4395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019" y="6057081"/>
            <a:ext cx="5062959" cy="606593"/>
            <a:chOff x="0" y="0"/>
            <a:chExt cx="1176301" cy="14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12520" y="3018926"/>
            <a:ext cx="5062959" cy="606593"/>
            <a:chOff x="0" y="0"/>
            <a:chExt cx="1176301" cy="140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12520" y="6057081"/>
            <a:ext cx="5062959" cy="606593"/>
            <a:chOff x="0" y="0"/>
            <a:chExt cx="1176301" cy="1409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6019" y="3018926"/>
            <a:ext cx="5062959" cy="694414"/>
            <a:chOff x="0" y="0"/>
            <a:chExt cx="1176301" cy="1613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6301" cy="161336"/>
            </a:xfrm>
            <a:custGeom>
              <a:avLst/>
              <a:gdLst/>
              <a:ahLst/>
              <a:cxnLst/>
              <a:rect r="r" b="b" t="t" l="l"/>
              <a:pathLst>
                <a:path h="161336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30754"/>
                  </a:lnTo>
                  <a:cubicBezTo>
                    <a:pt x="1176301" y="147644"/>
                    <a:pt x="1162609" y="161336"/>
                    <a:pt x="1145719" y="161336"/>
                  </a:cubicBezTo>
                  <a:lnTo>
                    <a:pt x="30583" y="161336"/>
                  </a:lnTo>
                  <a:cubicBezTo>
                    <a:pt x="13692" y="161336"/>
                    <a:pt x="0" y="147644"/>
                    <a:pt x="0" y="130754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76301" cy="189911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359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9021" y="3801206"/>
            <a:ext cx="5062959" cy="1892025"/>
            <a:chOff x="0" y="0"/>
            <a:chExt cx="1176301" cy="4395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869021" y="6839361"/>
            <a:ext cx="5062959" cy="1892025"/>
            <a:chOff x="0" y="0"/>
            <a:chExt cx="1176301" cy="4395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869021" y="3018926"/>
            <a:ext cx="5062959" cy="606593"/>
            <a:chOff x="0" y="0"/>
            <a:chExt cx="1176301" cy="1409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421964" y="3152655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Budget Management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869021" y="6057081"/>
            <a:ext cx="5062959" cy="606593"/>
            <a:chOff x="0" y="0"/>
            <a:chExt cx="1176301" cy="14093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4946065" y="-2435027"/>
            <a:ext cx="5345042" cy="5825659"/>
          </a:xfrm>
          <a:custGeom>
            <a:avLst/>
            <a:gdLst/>
            <a:ahLst/>
            <a:cxnLst/>
            <a:rect r="r" b="b" t="t" l="l"/>
            <a:pathLst>
              <a:path h="5825659" w="5345042">
                <a:moveTo>
                  <a:pt x="0" y="0"/>
                </a:moveTo>
                <a:lnTo>
                  <a:pt x="5345042" y="0"/>
                </a:lnTo>
                <a:lnTo>
                  <a:pt x="5345042" y="5825658"/>
                </a:lnTo>
                <a:lnTo>
                  <a:pt x="0" y="582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91396">
            <a:off x="13054940" y="897080"/>
            <a:ext cx="1411151" cy="1481170"/>
          </a:xfrm>
          <a:custGeom>
            <a:avLst/>
            <a:gdLst/>
            <a:ahLst/>
            <a:cxnLst/>
            <a:rect r="r" b="b" t="t" l="l"/>
            <a:pathLst>
              <a:path h="1481170" w="1411151">
                <a:moveTo>
                  <a:pt x="0" y="0"/>
                </a:moveTo>
                <a:lnTo>
                  <a:pt x="1411151" y="0"/>
                </a:lnTo>
                <a:lnTo>
                  <a:pt x="1411151" y="1481171"/>
                </a:lnTo>
                <a:lnTo>
                  <a:pt x="0" y="148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802471" y="1162050"/>
            <a:ext cx="10683057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FEATURES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65463" y="3152655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Bill Tracker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8962" y="3152655"/>
            <a:ext cx="3957074" cy="40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Interface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08962" y="4079359"/>
            <a:ext cx="3957074" cy="8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Simplified dashboard to view all financial data.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32491" y="7014286"/>
            <a:ext cx="4510017" cy="14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Reminders about savings goals and impending bill payments.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65463" y="3858468"/>
            <a:ext cx="3957074" cy="168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24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 and track bill payments, automatically deducting amounts from linked accounts.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165463" y="7078521"/>
            <a:ext cx="3957074" cy="127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login and data encryption to protect user information.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165463" y="6190811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Security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79625" y="6190811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Notifications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21964" y="6190811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 and Analytics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421964" y="4079359"/>
            <a:ext cx="3957074" cy="8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Tools to set, adjust, and monitor budgets.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21964" y="7078521"/>
            <a:ext cx="3957074" cy="127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Monthly and yearly financial summaries and spending trends.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837" y="-3407469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1" y="0"/>
                </a:lnTo>
                <a:lnTo>
                  <a:pt x="7180061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35587" y="5570421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3" y="0"/>
                </a:lnTo>
                <a:lnTo>
                  <a:pt x="116319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9894" y="2917966"/>
            <a:ext cx="2667003" cy="2652455"/>
          </a:xfrm>
          <a:custGeom>
            <a:avLst/>
            <a:gdLst/>
            <a:ahLst/>
            <a:cxnLst/>
            <a:rect r="r" b="b" t="t" l="l"/>
            <a:pathLst>
              <a:path h="2652455" w="2667003">
                <a:moveTo>
                  <a:pt x="0" y="0"/>
                </a:moveTo>
                <a:lnTo>
                  <a:pt x="2667002" y="0"/>
                </a:lnTo>
                <a:lnTo>
                  <a:pt x="2667002" y="2652455"/>
                </a:lnTo>
                <a:lnTo>
                  <a:pt x="0" y="2652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79894" y="7383138"/>
            <a:ext cx="3568647" cy="1875162"/>
          </a:xfrm>
          <a:custGeom>
            <a:avLst/>
            <a:gdLst/>
            <a:ahLst/>
            <a:cxnLst/>
            <a:rect r="r" b="b" t="t" l="l"/>
            <a:pathLst>
              <a:path h="1875162" w="3568647">
                <a:moveTo>
                  <a:pt x="0" y="0"/>
                </a:moveTo>
                <a:lnTo>
                  <a:pt x="3568647" y="0"/>
                </a:lnTo>
                <a:lnTo>
                  <a:pt x="3568647" y="1875162"/>
                </a:lnTo>
                <a:lnTo>
                  <a:pt x="0" y="1875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3466" y="3170079"/>
            <a:ext cx="1750962" cy="1973421"/>
          </a:xfrm>
          <a:custGeom>
            <a:avLst/>
            <a:gdLst/>
            <a:ahLst/>
            <a:cxnLst/>
            <a:rect r="r" b="b" t="t" l="l"/>
            <a:pathLst>
              <a:path h="1973421" w="1750962">
                <a:moveTo>
                  <a:pt x="0" y="0"/>
                </a:moveTo>
                <a:lnTo>
                  <a:pt x="1750963" y="0"/>
                </a:lnTo>
                <a:lnTo>
                  <a:pt x="1750963" y="1973421"/>
                </a:lnTo>
                <a:lnTo>
                  <a:pt x="0" y="1973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855" y="2775780"/>
            <a:ext cx="3547143" cy="3614923"/>
          </a:xfrm>
          <a:custGeom>
            <a:avLst/>
            <a:gdLst/>
            <a:ahLst/>
            <a:cxnLst/>
            <a:rect r="r" b="b" t="t" l="l"/>
            <a:pathLst>
              <a:path h="3614923" w="3547143">
                <a:moveTo>
                  <a:pt x="0" y="0"/>
                </a:moveTo>
                <a:lnTo>
                  <a:pt x="3547143" y="0"/>
                </a:lnTo>
                <a:lnTo>
                  <a:pt x="3547143" y="3614923"/>
                </a:lnTo>
                <a:lnTo>
                  <a:pt x="0" y="3614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427" y="7910676"/>
            <a:ext cx="3903998" cy="1774545"/>
          </a:xfrm>
          <a:custGeom>
            <a:avLst/>
            <a:gdLst/>
            <a:ahLst/>
            <a:cxnLst/>
            <a:rect r="r" b="b" t="t" l="l"/>
            <a:pathLst>
              <a:path h="1774545" w="3903998">
                <a:moveTo>
                  <a:pt x="0" y="0"/>
                </a:moveTo>
                <a:lnTo>
                  <a:pt x="3903999" y="0"/>
                </a:lnTo>
                <a:lnTo>
                  <a:pt x="3903999" y="1774545"/>
                </a:lnTo>
                <a:lnTo>
                  <a:pt x="0" y="1774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75031" y="7777101"/>
            <a:ext cx="2563668" cy="1453892"/>
          </a:xfrm>
          <a:custGeom>
            <a:avLst/>
            <a:gdLst/>
            <a:ahLst/>
            <a:cxnLst/>
            <a:rect r="r" b="b" t="t" l="l"/>
            <a:pathLst>
              <a:path h="1453892" w="2563668">
                <a:moveTo>
                  <a:pt x="0" y="0"/>
                </a:moveTo>
                <a:lnTo>
                  <a:pt x="2563668" y="0"/>
                </a:lnTo>
                <a:lnTo>
                  <a:pt x="2563668" y="1453893"/>
                </a:lnTo>
                <a:lnTo>
                  <a:pt x="0" y="1453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88640" y="7777101"/>
            <a:ext cx="2633242" cy="1481199"/>
          </a:xfrm>
          <a:custGeom>
            <a:avLst/>
            <a:gdLst/>
            <a:ahLst/>
            <a:cxnLst/>
            <a:rect r="r" b="b" t="t" l="l"/>
            <a:pathLst>
              <a:path h="1481199" w="2633242">
                <a:moveTo>
                  <a:pt x="0" y="0"/>
                </a:moveTo>
                <a:lnTo>
                  <a:pt x="2633242" y="0"/>
                </a:lnTo>
                <a:lnTo>
                  <a:pt x="2633242" y="1481199"/>
                </a:lnTo>
                <a:lnTo>
                  <a:pt x="0" y="14811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03998" y="516336"/>
            <a:ext cx="8115300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 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913" y="2036264"/>
            <a:ext cx="9295946" cy="6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70"/>
              </a:lnSpc>
            </a:pPr>
            <a:r>
              <a:rPr lang="en-US" sz="39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FRONT-END TECHNOLOGIES: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47021" y="2036264"/>
            <a:ext cx="9295946" cy="6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70"/>
              </a:lnSpc>
            </a:pPr>
            <a:r>
              <a:rPr lang="en-US" sz="39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BACK-END TECHNOLOGY: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0939" y="6643286"/>
            <a:ext cx="9295946" cy="6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70"/>
              </a:lnSpc>
            </a:pPr>
            <a:r>
              <a:rPr lang="en-US" sz="39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DATABASE: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855" y="6643286"/>
            <a:ext cx="9295946" cy="6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70"/>
              </a:lnSpc>
            </a:pPr>
            <a:r>
              <a:rPr lang="en-US" sz="39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TOOLS AND PLATFORMS: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837" y="-3407469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1" y="0"/>
                </a:lnTo>
                <a:lnTo>
                  <a:pt x="7180061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38357" y="6019036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4" y="0"/>
                </a:lnTo>
                <a:lnTo>
                  <a:pt x="11631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1966" y="4959974"/>
            <a:ext cx="2126098" cy="2118125"/>
          </a:xfrm>
          <a:custGeom>
            <a:avLst/>
            <a:gdLst/>
            <a:ahLst/>
            <a:cxnLst/>
            <a:rect r="r" b="b" t="t" l="l"/>
            <a:pathLst>
              <a:path h="2118125" w="2126098">
                <a:moveTo>
                  <a:pt x="0" y="0"/>
                </a:moveTo>
                <a:lnTo>
                  <a:pt x="2126098" y="0"/>
                </a:lnTo>
                <a:lnTo>
                  <a:pt x="2126098" y="2118125"/>
                </a:lnTo>
                <a:lnTo>
                  <a:pt x="0" y="211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831" y="182561"/>
            <a:ext cx="2262725" cy="2242926"/>
          </a:xfrm>
          <a:custGeom>
            <a:avLst/>
            <a:gdLst/>
            <a:ahLst/>
            <a:cxnLst/>
            <a:rect r="r" b="b" t="t" l="l"/>
            <a:pathLst>
              <a:path h="2242926" w="2262725">
                <a:moveTo>
                  <a:pt x="0" y="0"/>
                </a:moveTo>
                <a:lnTo>
                  <a:pt x="2262725" y="0"/>
                </a:lnTo>
                <a:lnTo>
                  <a:pt x="2262725" y="2242926"/>
                </a:lnTo>
                <a:lnTo>
                  <a:pt x="0" y="2242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30371" y="287077"/>
            <a:ext cx="15179987" cy="130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8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2576" y="4600922"/>
            <a:ext cx="2335226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5"/>
              </a:lnSpc>
            </a:pPr>
            <a:r>
              <a:rPr lang="en-US" sz="1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Managing multiple user accounts.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6799" y="2551723"/>
            <a:ext cx="5725167" cy="2058724"/>
            <a:chOff x="0" y="0"/>
            <a:chExt cx="7633556" cy="274496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33556" cy="2744965"/>
              <a:chOff x="0" y="0"/>
              <a:chExt cx="1507863" cy="5422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07863" cy="542215"/>
              </a:xfrm>
              <a:custGeom>
                <a:avLst/>
                <a:gdLst/>
                <a:ahLst/>
                <a:cxnLst/>
                <a:rect r="r" b="b" t="t" l="l"/>
                <a:pathLst>
                  <a:path h="542215" w="1507863">
                    <a:moveTo>
                      <a:pt x="27045" y="0"/>
                    </a:moveTo>
                    <a:lnTo>
                      <a:pt x="1480818" y="0"/>
                    </a:lnTo>
                    <a:cubicBezTo>
                      <a:pt x="1487991" y="0"/>
                      <a:pt x="1494870" y="2849"/>
                      <a:pt x="1499942" y="7921"/>
                    </a:cubicBezTo>
                    <a:cubicBezTo>
                      <a:pt x="1505014" y="12993"/>
                      <a:pt x="1507863" y="19872"/>
                      <a:pt x="1507863" y="27045"/>
                    </a:cubicBezTo>
                    <a:lnTo>
                      <a:pt x="1507863" y="515170"/>
                    </a:lnTo>
                    <a:cubicBezTo>
                      <a:pt x="1507863" y="530107"/>
                      <a:pt x="1495754" y="542215"/>
                      <a:pt x="1480818" y="542215"/>
                    </a:cubicBezTo>
                    <a:lnTo>
                      <a:pt x="27045" y="542215"/>
                    </a:lnTo>
                    <a:cubicBezTo>
                      <a:pt x="12109" y="542215"/>
                      <a:pt x="0" y="530107"/>
                      <a:pt x="0" y="515170"/>
                    </a:cubicBezTo>
                    <a:lnTo>
                      <a:pt x="0" y="27045"/>
                    </a:lnTo>
                    <a:cubicBezTo>
                      <a:pt x="0" y="12109"/>
                      <a:pt x="12109" y="0"/>
                      <a:pt x="27045" y="0"/>
                    </a:cubicBezTo>
                    <a:close/>
                  </a:path>
                </a:pathLst>
              </a:custGeom>
              <a:solidFill>
                <a:srgbClr val="1D74B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507863" cy="570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5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93189" y="694303"/>
              <a:ext cx="5647178" cy="1318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User adoption and engagement.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87605" y="2555706"/>
            <a:ext cx="5725167" cy="2058724"/>
            <a:chOff x="0" y="0"/>
            <a:chExt cx="7633556" cy="274496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633556" cy="2744965"/>
              <a:chOff x="0" y="0"/>
              <a:chExt cx="1507863" cy="5422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07863" cy="542215"/>
              </a:xfrm>
              <a:custGeom>
                <a:avLst/>
                <a:gdLst/>
                <a:ahLst/>
                <a:cxnLst/>
                <a:rect r="r" b="b" t="t" l="l"/>
                <a:pathLst>
                  <a:path h="542215" w="1507863">
                    <a:moveTo>
                      <a:pt x="27045" y="0"/>
                    </a:moveTo>
                    <a:lnTo>
                      <a:pt x="1480818" y="0"/>
                    </a:lnTo>
                    <a:cubicBezTo>
                      <a:pt x="1487991" y="0"/>
                      <a:pt x="1494870" y="2849"/>
                      <a:pt x="1499942" y="7921"/>
                    </a:cubicBezTo>
                    <a:cubicBezTo>
                      <a:pt x="1505014" y="12993"/>
                      <a:pt x="1507863" y="19872"/>
                      <a:pt x="1507863" y="27045"/>
                    </a:cubicBezTo>
                    <a:lnTo>
                      <a:pt x="1507863" y="515170"/>
                    </a:lnTo>
                    <a:cubicBezTo>
                      <a:pt x="1507863" y="530107"/>
                      <a:pt x="1495754" y="542215"/>
                      <a:pt x="1480818" y="542215"/>
                    </a:cubicBezTo>
                    <a:lnTo>
                      <a:pt x="27045" y="542215"/>
                    </a:lnTo>
                    <a:cubicBezTo>
                      <a:pt x="12109" y="542215"/>
                      <a:pt x="0" y="530107"/>
                      <a:pt x="0" y="515170"/>
                    </a:cubicBezTo>
                    <a:lnTo>
                      <a:pt x="0" y="27045"/>
                    </a:lnTo>
                    <a:cubicBezTo>
                      <a:pt x="0" y="12109"/>
                      <a:pt x="12109" y="0"/>
                      <a:pt x="27045" y="0"/>
                    </a:cubicBezTo>
                    <a:close/>
                  </a:path>
                </a:pathLst>
              </a:custGeom>
              <a:solidFill>
                <a:srgbClr val="1D74B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507863" cy="570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5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93189" y="694303"/>
              <a:ext cx="5647178" cy="1318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Managing multiple user accounts.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87605" y="7242694"/>
            <a:ext cx="5725167" cy="2563549"/>
            <a:chOff x="0" y="0"/>
            <a:chExt cx="7633556" cy="341806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633556" cy="3418065"/>
              <a:chOff x="0" y="0"/>
              <a:chExt cx="1507863" cy="67517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07863" cy="675173"/>
              </a:xfrm>
              <a:custGeom>
                <a:avLst/>
                <a:gdLst/>
                <a:ahLst/>
                <a:cxnLst/>
                <a:rect r="r" b="b" t="t" l="l"/>
                <a:pathLst>
                  <a:path h="675173" w="1507863">
                    <a:moveTo>
                      <a:pt x="27045" y="0"/>
                    </a:moveTo>
                    <a:lnTo>
                      <a:pt x="1480818" y="0"/>
                    </a:lnTo>
                    <a:cubicBezTo>
                      <a:pt x="1487991" y="0"/>
                      <a:pt x="1494870" y="2849"/>
                      <a:pt x="1499942" y="7921"/>
                    </a:cubicBezTo>
                    <a:cubicBezTo>
                      <a:pt x="1505014" y="12993"/>
                      <a:pt x="1507863" y="19872"/>
                      <a:pt x="1507863" y="27045"/>
                    </a:cubicBezTo>
                    <a:lnTo>
                      <a:pt x="1507863" y="648128"/>
                    </a:lnTo>
                    <a:cubicBezTo>
                      <a:pt x="1507863" y="663065"/>
                      <a:pt x="1495754" y="675173"/>
                      <a:pt x="1480818" y="675173"/>
                    </a:cubicBezTo>
                    <a:lnTo>
                      <a:pt x="27045" y="675173"/>
                    </a:lnTo>
                    <a:cubicBezTo>
                      <a:pt x="12109" y="675173"/>
                      <a:pt x="0" y="663065"/>
                      <a:pt x="0" y="648128"/>
                    </a:cubicBezTo>
                    <a:lnTo>
                      <a:pt x="0" y="27045"/>
                    </a:lnTo>
                    <a:cubicBezTo>
                      <a:pt x="0" y="12109"/>
                      <a:pt x="12109" y="0"/>
                      <a:pt x="27045" y="0"/>
                    </a:cubicBezTo>
                    <a:close/>
                  </a:path>
                </a:pathLst>
              </a:custGeom>
              <a:solidFill>
                <a:srgbClr val="8CCAE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507863" cy="703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5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993189" y="694303"/>
              <a:ext cx="5647178" cy="199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Developed a robust relational database schema.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57781" y="7078099"/>
            <a:ext cx="5725167" cy="2563549"/>
            <a:chOff x="0" y="0"/>
            <a:chExt cx="7633556" cy="341806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7633556" cy="3418065"/>
              <a:chOff x="0" y="0"/>
              <a:chExt cx="1507863" cy="67517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07863" cy="675173"/>
              </a:xfrm>
              <a:custGeom>
                <a:avLst/>
                <a:gdLst/>
                <a:ahLst/>
                <a:cxnLst/>
                <a:rect r="r" b="b" t="t" l="l"/>
                <a:pathLst>
                  <a:path h="675173" w="1507863">
                    <a:moveTo>
                      <a:pt x="27045" y="0"/>
                    </a:moveTo>
                    <a:lnTo>
                      <a:pt x="1480818" y="0"/>
                    </a:lnTo>
                    <a:cubicBezTo>
                      <a:pt x="1487991" y="0"/>
                      <a:pt x="1494870" y="2849"/>
                      <a:pt x="1499942" y="7921"/>
                    </a:cubicBezTo>
                    <a:cubicBezTo>
                      <a:pt x="1505014" y="12993"/>
                      <a:pt x="1507863" y="19872"/>
                      <a:pt x="1507863" y="27045"/>
                    </a:cubicBezTo>
                    <a:lnTo>
                      <a:pt x="1507863" y="648128"/>
                    </a:lnTo>
                    <a:cubicBezTo>
                      <a:pt x="1507863" y="663065"/>
                      <a:pt x="1495754" y="675173"/>
                      <a:pt x="1480818" y="675173"/>
                    </a:cubicBezTo>
                    <a:lnTo>
                      <a:pt x="27045" y="675173"/>
                    </a:lnTo>
                    <a:cubicBezTo>
                      <a:pt x="12109" y="675173"/>
                      <a:pt x="0" y="663065"/>
                      <a:pt x="0" y="648128"/>
                    </a:cubicBezTo>
                    <a:lnTo>
                      <a:pt x="0" y="27045"/>
                    </a:lnTo>
                    <a:cubicBezTo>
                      <a:pt x="0" y="12109"/>
                      <a:pt x="12109" y="0"/>
                      <a:pt x="27045" y="0"/>
                    </a:cubicBezTo>
                    <a:close/>
                  </a:path>
                </a:pathLst>
              </a:custGeom>
              <a:solidFill>
                <a:srgbClr val="8CCAE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507863" cy="703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5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993189" y="694303"/>
              <a:ext cx="5647178" cy="199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9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Created an intuitive and visually appealing interface.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30371" y="5233555"/>
            <a:ext cx="15179987" cy="130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8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09708" y="-1952365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0" y="0"/>
                </a:lnTo>
                <a:lnTo>
                  <a:pt x="7180060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019" y="3801206"/>
            <a:ext cx="5062959" cy="1892025"/>
            <a:chOff x="0" y="0"/>
            <a:chExt cx="1176301" cy="4395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6019" y="6839361"/>
            <a:ext cx="5062959" cy="1892025"/>
            <a:chOff x="0" y="0"/>
            <a:chExt cx="1176301" cy="4395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12520" y="3801206"/>
            <a:ext cx="5062959" cy="1892025"/>
            <a:chOff x="0" y="0"/>
            <a:chExt cx="1176301" cy="4395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12520" y="6839361"/>
            <a:ext cx="5062959" cy="1892025"/>
            <a:chOff x="0" y="0"/>
            <a:chExt cx="1176301" cy="4395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019" y="6057081"/>
            <a:ext cx="5062959" cy="606593"/>
            <a:chOff x="0" y="0"/>
            <a:chExt cx="1176301" cy="14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12520" y="3018926"/>
            <a:ext cx="5062959" cy="606593"/>
            <a:chOff x="0" y="0"/>
            <a:chExt cx="1176301" cy="140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12520" y="6057081"/>
            <a:ext cx="5062959" cy="606593"/>
            <a:chOff x="0" y="0"/>
            <a:chExt cx="1176301" cy="1409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8936" y="3018926"/>
            <a:ext cx="5062959" cy="663289"/>
            <a:chOff x="0" y="0"/>
            <a:chExt cx="1176301" cy="1541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6301" cy="154105"/>
            </a:xfrm>
            <a:custGeom>
              <a:avLst/>
              <a:gdLst/>
              <a:ahLst/>
              <a:cxnLst/>
              <a:rect r="r" b="b" t="t" l="l"/>
              <a:pathLst>
                <a:path h="154105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23523"/>
                  </a:lnTo>
                  <a:cubicBezTo>
                    <a:pt x="1176301" y="140413"/>
                    <a:pt x="1162609" y="154105"/>
                    <a:pt x="1145719" y="154105"/>
                  </a:cubicBezTo>
                  <a:lnTo>
                    <a:pt x="30583" y="154105"/>
                  </a:lnTo>
                  <a:cubicBezTo>
                    <a:pt x="22472" y="154105"/>
                    <a:pt x="14693" y="150883"/>
                    <a:pt x="8957" y="145148"/>
                  </a:cubicBezTo>
                  <a:cubicBezTo>
                    <a:pt x="3222" y="139412"/>
                    <a:pt x="0" y="131634"/>
                    <a:pt x="0" y="123523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76301" cy="182680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359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9021" y="3801206"/>
            <a:ext cx="5062959" cy="1892025"/>
            <a:chOff x="0" y="0"/>
            <a:chExt cx="1176301" cy="4395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869021" y="6839361"/>
            <a:ext cx="5062959" cy="1892025"/>
            <a:chOff x="0" y="0"/>
            <a:chExt cx="1176301" cy="4395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76301" cy="439583"/>
            </a:xfrm>
            <a:custGeom>
              <a:avLst/>
              <a:gdLst/>
              <a:ahLst/>
              <a:cxnLst/>
              <a:rect r="r" b="b" t="t" l="l"/>
              <a:pathLst>
                <a:path h="43958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409001"/>
                  </a:lnTo>
                  <a:cubicBezTo>
                    <a:pt x="1176301" y="425891"/>
                    <a:pt x="1162609" y="439583"/>
                    <a:pt x="1145719" y="439583"/>
                  </a:cubicBezTo>
                  <a:lnTo>
                    <a:pt x="30583" y="439583"/>
                  </a:lnTo>
                  <a:cubicBezTo>
                    <a:pt x="13692" y="439583"/>
                    <a:pt x="0" y="425891"/>
                    <a:pt x="0" y="409001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1D74B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176301" cy="45863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869021" y="3018926"/>
            <a:ext cx="5062959" cy="606593"/>
            <a:chOff x="0" y="0"/>
            <a:chExt cx="1176301" cy="1409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869021" y="6057081"/>
            <a:ext cx="5062959" cy="606593"/>
            <a:chOff x="0" y="0"/>
            <a:chExt cx="1176301" cy="1409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76301" cy="140933"/>
            </a:xfrm>
            <a:custGeom>
              <a:avLst/>
              <a:gdLst/>
              <a:ahLst/>
              <a:cxnLst/>
              <a:rect r="r" b="b" t="t" l="l"/>
              <a:pathLst>
                <a:path h="140933" w="1176301">
                  <a:moveTo>
                    <a:pt x="30583" y="0"/>
                  </a:moveTo>
                  <a:lnTo>
                    <a:pt x="1145719" y="0"/>
                  </a:lnTo>
                  <a:cubicBezTo>
                    <a:pt x="1153830" y="0"/>
                    <a:pt x="1161609" y="3222"/>
                    <a:pt x="1167344" y="8957"/>
                  </a:cubicBezTo>
                  <a:cubicBezTo>
                    <a:pt x="1173079" y="14693"/>
                    <a:pt x="1176301" y="22472"/>
                    <a:pt x="1176301" y="30583"/>
                  </a:cubicBezTo>
                  <a:lnTo>
                    <a:pt x="1176301" y="110350"/>
                  </a:lnTo>
                  <a:cubicBezTo>
                    <a:pt x="1176301" y="127240"/>
                    <a:pt x="1162609" y="140933"/>
                    <a:pt x="1145719" y="140933"/>
                  </a:cubicBezTo>
                  <a:lnTo>
                    <a:pt x="30583" y="140933"/>
                  </a:lnTo>
                  <a:cubicBezTo>
                    <a:pt x="13692" y="140933"/>
                    <a:pt x="0" y="127240"/>
                    <a:pt x="0" y="110350"/>
                  </a:cubicBezTo>
                  <a:lnTo>
                    <a:pt x="0" y="30583"/>
                  </a:lnTo>
                  <a:cubicBezTo>
                    <a:pt x="0" y="13692"/>
                    <a:pt x="13692" y="0"/>
                    <a:pt x="30583" y="0"/>
                  </a:cubicBezTo>
                  <a:close/>
                </a:path>
              </a:pathLst>
            </a:custGeom>
            <a:solidFill>
              <a:srgbClr val="C8E6F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176301" cy="159983"/>
            </a:xfrm>
            <a:prstGeom prst="rect">
              <a:avLst/>
            </a:prstGeom>
          </p:spPr>
          <p:txBody>
            <a:bodyPr anchor="ctr" rtlCol="false" tIns="57587" lIns="57587" bIns="57587" rIns="57587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4946065" y="-2435027"/>
            <a:ext cx="5345042" cy="5825659"/>
          </a:xfrm>
          <a:custGeom>
            <a:avLst/>
            <a:gdLst/>
            <a:ahLst/>
            <a:cxnLst/>
            <a:rect r="r" b="b" t="t" l="l"/>
            <a:pathLst>
              <a:path h="5825659" w="5345042">
                <a:moveTo>
                  <a:pt x="0" y="0"/>
                </a:moveTo>
                <a:lnTo>
                  <a:pt x="5345042" y="0"/>
                </a:lnTo>
                <a:lnTo>
                  <a:pt x="5345042" y="5825658"/>
                </a:lnTo>
                <a:lnTo>
                  <a:pt x="0" y="582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91396">
            <a:off x="13054940" y="897080"/>
            <a:ext cx="1411151" cy="1481170"/>
          </a:xfrm>
          <a:custGeom>
            <a:avLst/>
            <a:gdLst/>
            <a:ahLst/>
            <a:cxnLst/>
            <a:rect r="r" b="b" t="t" l="l"/>
            <a:pathLst>
              <a:path h="1481170" w="1411151">
                <a:moveTo>
                  <a:pt x="0" y="0"/>
                </a:moveTo>
                <a:lnTo>
                  <a:pt x="1411151" y="0"/>
                </a:lnTo>
                <a:lnTo>
                  <a:pt x="1411151" y="1481171"/>
                </a:lnTo>
                <a:lnTo>
                  <a:pt x="0" y="148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802471" y="1162050"/>
            <a:ext cx="10683057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GOALS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65463" y="3152655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Mobile Application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08962" y="4069834"/>
            <a:ext cx="4510017" cy="124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5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Incorporate AI to provide spending recommendations and savings tips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8387" y="6997050"/>
            <a:ext cx="3779550" cy="158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37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Enable users to monitor investments, such as stocks, mutual funds, and savings accounts.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165463" y="3858468"/>
            <a:ext cx="3957074" cy="126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24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Develop a dedicated mobile app for Android and iOS platforms.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65463" y="6978000"/>
            <a:ext cx="3957074" cy="17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Provide predictive analytics for future expenses and savings trends.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79625" y="6190811"/>
            <a:ext cx="3957074" cy="4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6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Investment Tracking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61512" y="4080659"/>
            <a:ext cx="3957074" cy="82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5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Customer care support using chat bots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421964" y="7078521"/>
            <a:ext cx="3957074" cy="127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6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Introduce rewards and badges to encourage financial discipline.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79625" y="3182691"/>
            <a:ext cx="3957074" cy="3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AI-DRIVEN INSIGHTS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21964" y="3212726"/>
            <a:ext cx="3957074" cy="3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CHAT BOTS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165463" y="6309472"/>
            <a:ext cx="3957074" cy="3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ADVANCED ANALYTICS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18555" y="6309472"/>
            <a:ext cx="3957074" cy="3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GAMIFICATION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837" y="-3407469"/>
            <a:ext cx="7180060" cy="7180060"/>
          </a:xfrm>
          <a:custGeom>
            <a:avLst/>
            <a:gdLst/>
            <a:ahLst/>
            <a:cxnLst/>
            <a:rect r="r" b="b" t="t" l="l"/>
            <a:pathLst>
              <a:path h="7180060" w="7180060">
                <a:moveTo>
                  <a:pt x="0" y="0"/>
                </a:moveTo>
                <a:lnTo>
                  <a:pt x="7180061" y="0"/>
                </a:lnTo>
                <a:lnTo>
                  <a:pt x="7180061" y="7180061"/>
                </a:lnTo>
                <a:lnTo>
                  <a:pt x="0" y="7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3694" y="2656271"/>
            <a:ext cx="12480488" cy="10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b="true" sz="8000">
                <a:solidFill>
                  <a:srgbClr val="1D74B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 AND Q/A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43886" y="4076491"/>
            <a:ext cx="12597209" cy="412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4"/>
              </a:lnSpc>
            </a:pPr>
            <a:r>
              <a:rPr lang="en-US" sz="3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Personal Finance Management system provides a robust solution for individuals seeking a structured and efficient way to manage their finances. By addressing key challenges and offering a variety of features, the system empowers users to make better financial decisions, ultimately leading to improved financial health and long-term stability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45991" y="5570421"/>
            <a:ext cx="11631943" cy="8229600"/>
          </a:xfrm>
          <a:custGeom>
            <a:avLst/>
            <a:gdLst/>
            <a:ahLst/>
            <a:cxnLst/>
            <a:rect r="r" b="b" t="t" l="l"/>
            <a:pathLst>
              <a:path h="8229600" w="11631943">
                <a:moveTo>
                  <a:pt x="0" y="0"/>
                </a:moveTo>
                <a:lnTo>
                  <a:pt x="11631944" y="0"/>
                </a:lnTo>
                <a:lnTo>
                  <a:pt x="11631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71180" y="7253846"/>
            <a:ext cx="5345042" cy="5825659"/>
          </a:xfrm>
          <a:custGeom>
            <a:avLst/>
            <a:gdLst/>
            <a:ahLst/>
            <a:cxnLst/>
            <a:rect r="r" b="b" t="t" l="l"/>
            <a:pathLst>
              <a:path h="5825659" w="5345042">
                <a:moveTo>
                  <a:pt x="0" y="0"/>
                </a:moveTo>
                <a:lnTo>
                  <a:pt x="5345042" y="0"/>
                </a:lnTo>
                <a:lnTo>
                  <a:pt x="5345042" y="5825659"/>
                </a:lnTo>
                <a:lnTo>
                  <a:pt x="0" y="5825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226" y="182561"/>
            <a:ext cx="2349169" cy="2340360"/>
          </a:xfrm>
          <a:custGeom>
            <a:avLst/>
            <a:gdLst/>
            <a:ahLst/>
            <a:cxnLst/>
            <a:rect r="r" b="b" t="t" l="l"/>
            <a:pathLst>
              <a:path h="2340360" w="2349169">
                <a:moveTo>
                  <a:pt x="0" y="0"/>
                </a:moveTo>
                <a:lnTo>
                  <a:pt x="2349169" y="0"/>
                </a:lnTo>
                <a:lnTo>
                  <a:pt x="2349169" y="2340360"/>
                </a:lnTo>
                <a:lnTo>
                  <a:pt x="0" y="2340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8233" y="7906004"/>
            <a:ext cx="1603520" cy="1779217"/>
          </a:xfrm>
          <a:custGeom>
            <a:avLst/>
            <a:gdLst/>
            <a:ahLst/>
            <a:cxnLst/>
            <a:rect r="r" b="b" t="t" l="l"/>
            <a:pathLst>
              <a:path h="1779217" w="1603520">
                <a:moveTo>
                  <a:pt x="0" y="0"/>
                </a:moveTo>
                <a:lnTo>
                  <a:pt x="1603520" y="0"/>
                </a:lnTo>
                <a:lnTo>
                  <a:pt x="1603520" y="1779217"/>
                </a:lnTo>
                <a:lnTo>
                  <a:pt x="0" y="177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DAGaxBqVpD4</dc:identifier>
  <dcterms:modified xsi:type="dcterms:W3CDTF">2011-08-01T06:04:30Z</dcterms:modified>
  <cp:revision>1</cp:revision>
  <dc:title>Salford &amp; Co.</dc:title>
</cp:coreProperties>
</file>